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7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A40C7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60"/>
  </p:normalViewPr>
  <p:slideViewPr>
    <p:cSldViewPr>
      <p:cViewPr varScale="1">
        <p:scale>
          <a:sx n="69" d="100"/>
          <a:sy n="69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6AC-639D-42EC-9BB9-013DFF98968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6AC-639D-42EC-9BB9-013DFF98968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6AC-639D-42EC-9BB9-013DFF98968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6AC-639D-42EC-9BB9-013DFF98968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6AC-639D-42EC-9BB9-013DFF98968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6AC-639D-42EC-9BB9-013DFF98968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6AC-639D-42EC-9BB9-013DFF98968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6AC-639D-42EC-9BB9-013DFF98968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6AC-639D-42EC-9BB9-013DFF98968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6AC-639D-42EC-9BB9-013DFF98968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6AC-639D-42EC-9BB9-013DFF98968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3ED6AC-639D-42EC-9BB9-013DFF98968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29286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6000" dirty="0" smtClean="0">
                <a:solidFill>
                  <a:srgbClr val="005024"/>
                </a:solidFill>
                <a:effectLst/>
                <a:latin typeface="Constantia" pitchFamily="18" charset="0"/>
              </a:rPr>
              <a:t/>
            </a:r>
            <a:br>
              <a:rPr lang="ru-RU" sz="6000" dirty="0" smtClean="0">
                <a:solidFill>
                  <a:srgbClr val="005024"/>
                </a:solidFill>
                <a:effectLst/>
                <a:latin typeface="Constantia" pitchFamily="18" charset="0"/>
              </a:rPr>
            </a:br>
            <a:r>
              <a:rPr lang="ru-RU" sz="6000" dirty="0" smtClean="0">
                <a:solidFill>
                  <a:srgbClr val="005024"/>
                </a:solidFill>
                <a:effectLst/>
                <a:latin typeface="Constantia" pitchFamily="18" charset="0"/>
              </a:rPr>
              <a:t/>
            </a:r>
            <a:br>
              <a:rPr lang="ru-RU" sz="6000" dirty="0" smtClean="0">
                <a:solidFill>
                  <a:srgbClr val="005024"/>
                </a:solidFill>
                <a:effectLst/>
                <a:latin typeface="Constantia" pitchFamily="18" charset="0"/>
              </a:rPr>
            </a:br>
            <a:r>
              <a:rPr lang="ru-RU" sz="6000" dirty="0" smtClean="0">
                <a:solidFill>
                  <a:srgbClr val="005024"/>
                </a:solidFill>
                <a:effectLst/>
                <a:latin typeface="Constantia" pitchFamily="18" charset="0"/>
              </a:rPr>
              <a:t>Палочки</a:t>
            </a:r>
            <a:br>
              <a:rPr lang="ru-RU" sz="6000" dirty="0" smtClean="0">
                <a:solidFill>
                  <a:srgbClr val="005024"/>
                </a:solidFill>
                <a:effectLst/>
                <a:latin typeface="Constantia" pitchFamily="18" charset="0"/>
              </a:rPr>
            </a:br>
            <a:r>
              <a:rPr lang="ru-RU" sz="6000" dirty="0" err="1" smtClean="0">
                <a:solidFill>
                  <a:srgbClr val="005024"/>
                </a:solidFill>
                <a:effectLst/>
                <a:latin typeface="Constantia" pitchFamily="18" charset="0"/>
              </a:rPr>
              <a:t>Кюизенера</a:t>
            </a:r>
            <a:r>
              <a:rPr lang="ru-RU" sz="6000" dirty="0" smtClean="0">
                <a:solidFill>
                  <a:srgbClr val="005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6000" dirty="0" smtClean="0">
                <a:solidFill>
                  <a:srgbClr val="005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endParaRPr lang="ru-RU" dirty="0"/>
          </a:p>
        </p:txBody>
      </p:sp>
      <p:pic>
        <p:nvPicPr>
          <p:cNvPr id="4" name="Picture 6" descr="C:\Documents and Settings\Татьяна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4145657" cy="415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868144" y="4829380"/>
            <a:ext cx="29523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1 категории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Никитина В.А.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148848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Составим все палочки четко по росту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низкой к высокой – это очень просто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рядом составим в обратном порядке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длинной к короткой – как на зарядке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14" descr="C:\Documents and Settings\Татьяна\Рабочий стол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04665" y="2203847"/>
            <a:ext cx="3602037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C:\Documents and Settings\Татьяна\Рабочий стол\Рисунок1.png"/>
          <p:cNvPicPr>
            <a:picLocks noChangeAspect="1" noChangeArrowheads="1"/>
          </p:cNvPicPr>
          <p:nvPr/>
        </p:nvPicPr>
        <p:blipFill>
          <a:blip r:embed="rId2" cstate="print"/>
          <a:srcRect b="21133"/>
          <a:stretch>
            <a:fillRect/>
          </a:stretch>
        </p:blipFill>
        <p:spPr bwMode="auto">
          <a:xfrm rot="5400000" flipH="1">
            <a:off x="4249799" y="2599072"/>
            <a:ext cx="3600400" cy="295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5536" y="2420888"/>
            <a:ext cx="1989981" cy="3829100"/>
            <a:chOff x="1980" y="1571"/>
            <a:chExt cx="4569" cy="7367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 rot="5400000">
              <a:off x="5131" y="2981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721" y="1571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3141" y="3271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3128" y="384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114" y="4971"/>
              <a:ext cx="567" cy="340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694" y="4969"/>
              <a:ext cx="567" cy="340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5400000">
              <a:off x="2283" y="808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 rot="5400000">
              <a:off x="3417" y="808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>
              <a:off x="2263" y="524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287" y="7804"/>
              <a:ext cx="567" cy="5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2987824" y="2348880"/>
            <a:ext cx="2391941" cy="3946177"/>
            <a:chOff x="9234" y="1544"/>
            <a:chExt cx="5701" cy="908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9807" y="6091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>
              <a:off x="11224" y="5254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 rot="5400000">
              <a:off x="11224" y="5821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9801" y="8354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2654" y="2111"/>
              <a:ext cx="567" cy="566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2654" y="1544"/>
              <a:ext cx="567" cy="5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2654" y="7791"/>
              <a:ext cx="567" cy="2835"/>
            </a:xfrm>
            <a:prstGeom prst="rect">
              <a:avLst/>
            </a:prstGeom>
            <a:solidFill>
              <a:srgbClr val="FFD72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 rot="5400000">
              <a:off x="13801" y="210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9234" y="6651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 rot="-5400000">
              <a:off x="13517" y="294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2"/>
          <p:cNvGrpSpPr>
            <a:grpSpLocks/>
          </p:cNvGrpSpPr>
          <p:nvPr/>
        </p:nvGrpSpPr>
        <p:grpSpPr bwMode="auto">
          <a:xfrm>
            <a:off x="5868144" y="2636912"/>
            <a:ext cx="2823344" cy="3672408"/>
            <a:chOff x="10973" y="2384"/>
            <a:chExt cx="5242" cy="6834"/>
          </a:xfrm>
        </p:grpSpPr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12694" y="4091"/>
              <a:ext cx="567" cy="39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13307" y="4091"/>
              <a:ext cx="567" cy="39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13914" y="4091"/>
              <a:ext cx="567" cy="39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 rot="5400000">
              <a:off x="13228" y="1810"/>
              <a:ext cx="567" cy="2835"/>
            </a:xfrm>
            <a:prstGeom prst="rect">
              <a:avLst/>
            </a:prstGeom>
            <a:solidFill>
              <a:srgbClr val="FFD72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 rot="5400000">
              <a:off x="13228" y="2370"/>
              <a:ext cx="567" cy="2835"/>
            </a:xfrm>
            <a:prstGeom prst="rect">
              <a:avLst/>
            </a:prstGeom>
            <a:solidFill>
              <a:srgbClr val="FFD72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 rot="5400000">
              <a:off x="15081" y="406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auto">
            <a:xfrm rot="5400000">
              <a:off x="15080" y="462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 rot="5400000">
              <a:off x="11540" y="406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 rot="5400000">
              <a:off x="11540" y="462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 rot="5400000">
              <a:off x="14197" y="836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 rot="5400000">
              <a:off x="12437" y="836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 rot="5400000">
              <a:off x="14077" y="210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 rot="5400000">
              <a:off x="14197" y="780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Rectangle 16"/>
            <p:cNvSpPr>
              <a:spLocks noChangeArrowheads="1"/>
            </p:cNvSpPr>
            <p:nvPr/>
          </p:nvSpPr>
          <p:spPr bwMode="auto">
            <a:xfrm rot="5400000">
              <a:off x="12437" y="780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Rectangle 17"/>
            <p:cNvSpPr>
              <a:spLocks noChangeArrowheads="1"/>
            </p:cNvSpPr>
            <p:nvPr/>
          </p:nvSpPr>
          <p:spPr bwMode="auto">
            <a:xfrm rot="5400000">
              <a:off x="12377" y="210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6588224" y="1844824"/>
            <a:ext cx="1300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медведь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99592" y="1916832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заяц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23928" y="1844824"/>
            <a:ext cx="1124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жираф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Заголовок 4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926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простого к сложному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95536" y="1196752"/>
            <a:ext cx="3384376" cy="2016224"/>
            <a:chOff x="2001" y="2434"/>
            <a:chExt cx="7949" cy="5227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2001" y="2434"/>
              <a:ext cx="7949" cy="4047"/>
              <a:chOff x="2001" y="2434"/>
              <a:chExt cx="7949" cy="4047"/>
            </a:xfrm>
          </p:grpSpPr>
          <p:grpSp>
            <p:nvGrpSpPr>
              <p:cNvPr id="9" name="Group 4"/>
              <p:cNvGrpSpPr>
                <a:grpSpLocks/>
              </p:cNvGrpSpPr>
              <p:nvPr/>
            </p:nvGrpSpPr>
            <p:grpSpPr bwMode="auto">
              <a:xfrm>
                <a:off x="5981" y="2434"/>
                <a:ext cx="3420" cy="3460"/>
                <a:chOff x="6201" y="2034"/>
                <a:chExt cx="3420" cy="3460"/>
              </a:xfrm>
            </p:grpSpPr>
            <p:sp>
              <p:nvSpPr>
                <p:cNvPr id="22" name="Rectangle 5"/>
                <p:cNvSpPr>
                  <a:spLocks noChangeArrowheads="1"/>
                </p:cNvSpPr>
                <p:nvPr/>
              </p:nvSpPr>
              <p:spPr bwMode="auto">
                <a:xfrm rot="5400000">
                  <a:off x="7636" y="3510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" name="Rectangle 6"/>
                <p:cNvSpPr>
                  <a:spLocks noChangeArrowheads="1"/>
                </p:cNvSpPr>
                <p:nvPr/>
              </p:nvSpPr>
              <p:spPr bwMode="auto">
                <a:xfrm rot="5400000">
                  <a:off x="7618" y="1197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" name="Rectangle 7"/>
                <p:cNvSpPr>
                  <a:spLocks noChangeArrowheads="1"/>
                </p:cNvSpPr>
                <p:nvPr/>
              </p:nvSpPr>
              <p:spPr bwMode="auto">
                <a:xfrm rot="5400000">
                  <a:off x="7636" y="2937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" name="Rectangle 8"/>
                <p:cNvSpPr>
                  <a:spLocks noChangeArrowheads="1"/>
                </p:cNvSpPr>
                <p:nvPr/>
              </p:nvSpPr>
              <p:spPr bwMode="auto">
                <a:xfrm rot="5400000">
                  <a:off x="7636" y="2357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" name="Rectangle 9"/>
                <p:cNvSpPr>
                  <a:spLocks noChangeArrowheads="1"/>
                </p:cNvSpPr>
                <p:nvPr/>
              </p:nvSpPr>
              <p:spPr bwMode="auto">
                <a:xfrm rot="5400000">
                  <a:off x="7618" y="1777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" name="Rectangle 10"/>
                <p:cNvSpPr>
                  <a:spLocks noChangeArrowheads="1"/>
                </p:cNvSpPr>
                <p:nvPr/>
              </p:nvSpPr>
              <p:spPr bwMode="auto">
                <a:xfrm rot="5400000">
                  <a:off x="7618" y="617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11"/>
              <p:cNvGrpSpPr>
                <a:grpSpLocks/>
              </p:cNvGrpSpPr>
              <p:nvPr/>
            </p:nvGrpSpPr>
            <p:grpSpPr bwMode="auto">
              <a:xfrm>
                <a:off x="3154" y="3066"/>
                <a:ext cx="1718" cy="1708"/>
                <a:chOff x="3154" y="3066"/>
                <a:chExt cx="1718" cy="1708"/>
              </a:xfrm>
            </p:grpSpPr>
            <p:sp>
              <p:nvSpPr>
                <p:cNvPr id="19" name="Rectangle 12"/>
                <p:cNvSpPr>
                  <a:spLocks noChangeArrowheads="1"/>
                </p:cNvSpPr>
                <p:nvPr/>
              </p:nvSpPr>
              <p:spPr bwMode="auto">
                <a:xfrm>
                  <a:off x="3734" y="3073"/>
                  <a:ext cx="567" cy="1701"/>
                </a:xfrm>
                <a:prstGeom prst="rect">
                  <a:avLst/>
                </a:prstGeom>
                <a:solidFill>
                  <a:srgbClr val="09CAF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Rectangle 13"/>
                <p:cNvSpPr>
                  <a:spLocks noChangeArrowheads="1"/>
                </p:cNvSpPr>
                <p:nvPr/>
              </p:nvSpPr>
              <p:spPr bwMode="auto">
                <a:xfrm>
                  <a:off x="3154" y="3073"/>
                  <a:ext cx="567" cy="1701"/>
                </a:xfrm>
                <a:prstGeom prst="rect">
                  <a:avLst/>
                </a:prstGeom>
                <a:solidFill>
                  <a:srgbClr val="09CAF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Rectangle 14"/>
                <p:cNvSpPr>
                  <a:spLocks noChangeArrowheads="1"/>
                </p:cNvSpPr>
                <p:nvPr/>
              </p:nvSpPr>
              <p:spPr bwMode="auto">
                <a:xfrm>
                  <a:off x="4305" y="3066"/>
                  <a:ext cx="567" cy="1701"/>
                </a:xfrm>
                <a:prstGeom prst="rect">
                  <a:avLst/>
                </a:prstGeom>
                <a:solidFill>
                  <a:srgbClr val="09CAF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" name="Rectangle 15"/>
              <p:cNvSpPr>
                <a:spLocks noChangeArrowheads="1"/>
              </p:cNvSpPr>
              <p:nvPr/>
            </p:nvSpPr>
            <p:spPr bwMode="auto">
              <a:xfrm rot="5400000">
                <a:off x="3451" y="1644"/>
                <a:ext cx="567" cy="22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 rot="5400000">
                <a:off x="3443" y="4504"/>
                <a:ext cx="567" cy="22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Rectangle 17"/>
              <p:cNvSpPr>
                <a:spLocks noChangeArrowheads="1"/>
              </p:cNvSpPr>
              <p:nvPr/>
            </p:nvSpPr>
            <p:spPr bwMode="auto">
              <a:xfrm>
                <a:off x="4861" y="2494"/>
                <a:ext cx="567" cy="22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Rectangle 18"/>
              <p:cNvSpPr>
                <a:spLocks noChangeArrowheads="1"/>
              </p:cNvSpPr>
              <p:nvPr/>
            </p:nvSpPr>
            <p:spPr bwMode="auto">
              <a:xfrm rot="5400000">
                <a:off x="3431" y="3944"/>
                <a:ext cx="567" cy="22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Rectangle 19"/>
              <p:cNvSpPr>
                <a:spLocks noChangeArrowheads="1"/>
              </p:cNvSpPr>
              <p:nvPr/>
            </p:nvSpPr>
            <p:spPr bwMode="auto">
              <a:xfrm>
                <a:off x="2034" y="5354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Rectangle 20"/>
              <p:cNvSpPr>
                <a:spLocks noChangeArrowheads="1"/>
              </p:cNvSpPr>
              <p:nvPr/>
            </p:nvSpPr>
            <p:spPr bwMode="auto">
              <a:xfrm>
                <a:off x="4841" y="4774"/>
                <a:ext cx="567" cy="1134"/>
              </a:xfrm>
              <a:prstGeom prst="rect">
                <a:avLst/>
              </a:prstGeom>
              <a:solidFill>
                <a:srgbClr val="F8C0D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Rectangle 21"/>
              <p:cNvSpPr>
                <a:spLocks noChangeArrowheads="1"/>
              </p:cNvSpPr>
              <p:nvPr/>
            </p:nvSpPr>
            <p:spPr bwMode="auto">
              <a:xfrm rot="5400000">
                <a:off x="3702" y="4213"/>
                <a:ext cx="567" cy="396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Rectangle 22"/>
              <p:cNvSpPr>
                <a:spLocks noChangeArrowheads="1"/>
              </p:cNvSpPr>
              <p:nvPr/>
            </p:nvSpPr>
            <p:spPr bwMode="auto">
              <a:xfrm rot="5400000">
                <a:off x="7682" y="4213"/>
                <a:ext cx="567" cy="396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Rectangle 23"/>
            <p:cNvSpPr>
              <a:spLocks noChangeArrowheads="1"/>
            </p:cNvSpPr>
            <p:nvPr/>
          </p:nvSpPr>
          <p:spPr bwMode="auto">
            <a:xfrm rot="5400000">
              <a:off x="6810" y="681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 rot="5400000">
              <a:off x="6804" y="623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 rot="5400000">
              <a:off x="3410" y="681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Rectangle 26"/>
            <p:cNvSpPr>
              <a:spLocks noChangeArrowheads="1"/>
            </p:cNvSpPr>
            <p:nvPr/>
          </p:nvSpPr>
          <p:spPr bwMode="auto">
            <a:xfrm rot="5400000">
              <a:off x="3424" y="623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395536" y="3933056"/>
            <a:ext cx="2776364" cy="2578025"/>
            <a:chOff x="1807" y="774"/>
            <a:chExt cx="7363" cy="7467"/>
          </a:xfrm>
        </p:grpSpPr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 rot="-5400000">
              <a:off x="6006" y="5684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 rot="-5400000">
              <a:off x="6033" y="5690"/>
              <a:ext cx="567" cy="340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 rot="-5400000">
              <a:off x="6033" y="4537"/>
              <a:ext cx="567" cy="340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 rot="-5400000">
              <a:off x="6025" y="5690"/>
              <a:ext cx="567" cy="4535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3" name="Group 32"/>
            <p:cNvGrpSpPr>
              <a:grpSpLocks/>
            </p:cNvGrpSpPr>
            <p:nvPr/>
          </p:nvGrpSpPr>
          <p:grpSpPr bwMode="auto">
            <a:xfrm>
              <a:off x="1807" y="774"/>
              <a:ext cx="7363" cy="5167"/>
              <a:chOff x="1807" y="774"/>
              <a:chExt cx="7363" cy="5167"/>
            </a:xfrm>
          </p:grpSpPr>
          <p:grpSp>
            <p:nvGrpSpPr>
              <p:cNvPr id="34" name="Group 33"/>
              <p:cNvGrpSpPr>
                <a:grpSpLocks/>
              </p:cNvGrpSpPr>
              <p:nvPr/>
            </p:nvGrpSpPr>
            <p:grpSpPr bwMode="auto">
              <a:xfrm>
                <a:off x="1807" y="4214"/>
                <a:ext cx="1694" cy="1714"/>
                <a:chOff x="981" y="1814"/>
                <a:chExt cx="1694" cy="1714"/>
              </a:xfrm>
            </p:grpSpPr>
            <p:sp>
              <p:nvSpPr>
                <p:cNvPr id="52" name="Rectangle 34"/>
                <p:cNvSpPr>
                  <a:spLocks noChangeArrowheads="1"/>
                </p:cNvSpPr>
                <p:nvPr/>
              </p:nvSpPr>
              <p:spPr bwMode="auto">
                <a:xfrm>
                  <a:off x="981" y="2394"/>
                  <a:ext cx="567" cy="1134"/>
                </a:xfrm>
                <a:prstGeom prst="rect">
                  <a:avLst/>
                </a:prstGeom>
                <a:solidFill>
                  <a:srgbClr val="F8C0D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" name="Rectangle 35"/>
                <p:cNvSpPr>
                  <a:spLocks noChangeArrowheads="1"/>
                </p:cNvSpPr>
                <p:nvPr/>
              </p:nvSpPr>
              <p:spPr bwMode="auto">
                <a:xfrm rot="5400000">
                  <a:off x="1824" y="2111"/>
                  <a:ext cx="567" cy="1134"/>
                </a:xfrm>
                <a:prstGeom prst="rect">
                  <a:avLst/>
                </a:prstGeom>
                <a:solidFill>
                  <a:srgbClr val="F8C0D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" name="Rectangle 36"/>
                <p:cNvSpPr>
                  <a:spLocks noChangeArrowheads="1"/>
                </p:cNvSpPr>
                <p:nvPr/>
              </p:nvSpPr>
              <p:spPr bwMode="auto">
                <a:xfrm>
                  <a:off x="1541" y="1814"/>
                  <a:ext cx="567" cy="567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5" name="Group 37"/>
              <p:cNvGrpSpPr>
                <a:grpSpLocks/>
              </p:cNvGrpSpPr>
              <p:nvPr/>
            </p:nvGrpSpPr>
            <p:grpSpPr bwMode="auto">
              <a:xfrm>
                <a:off x="3501" y="774"/>
                <a:ext cx="5669" cy="5167"/>
                <a:chOff x="3501" y="774"/>
                <a:chExt cx="5669" cy="5167"/>
              </a:xfrm>
            </p:grpSpPr>
            <p:sp>
              <p:nvSpPr>
                <p:cNvPr id="36" name="Rectangle 38"/>
                <p:cNvSpPr>
                  <a:spLocks noChangeArrowheads="1"/>
                </p:cNvSpPr>
                <p:nvPr/>
              </p:nvSpPr>
              <p:spPr bwMode="auto">
                <a:xfrm rot="-5400000">
                  <a:off x="6025" y="3390"/>
                  <a:ext cx="567" cy="4535"/>
                </a:xfrm>
                <a:prstGeom prst="rect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7" name="Group 39"/>
                <p:cNvGrpSpPr>
                  <a:grpSpLocks/>
                </p:cNvGrpSpPr>
                <p:nvPr/>
              </p:nvGrpSpPr>
              <p:grpSpPr bwMode="auto">
                <a:xfrm>
                  <a:off x="3501" y="774"/>
                  <a:ext cx="5669" cy="4600"/>
                  <a:chOff x="2367" y="1754"/>
                  <a:chExt cx="5669" cy="4600"/>
                </a:xfrm>
              </p:grpSpPr>
              <p:grpSp>
                <p:nvGrpSpPr>
                  <p:cNvPr id="38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2367" y="5220"/>
                    <a:ext cx="5669" cy="1134"/>
                    <a:chOff x="2367" y="4407"/>
                    <a:chExt cx="5669" cy="1134"/>
                  </a:xfrm>
                </p:grpSpPr>
                <p:sp>
                  <p:nvSpPr>
                    <p:cNvPr id="48" name="Rectangle 41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3515" y="3273"/>
                      <a:ext cx="567" cy="2835"/>
                    </a:xfrm>
                    <a:prstGeom prst="rect">
                      <a:avLst/>
                    </a:prstGeom>
                    <a:solidFill>
                      <a:srgbClr val="FFD72D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" name="Rectangle 42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6335" y="3280"/>
                      <a:ext cx="567" cy="2835"/>
                    </a:xfrm>
                    <a:prstGeom prst="rect">
                      <a:avLst/>
                    </a:prstGeom>
                    <a:solidFill>
                      <a:srgbClr val="FFD72D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0" name="Rectangle 43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6335" y="3840"/>
                      <a:ext cx="567" cy="2835"/>
                    </a:xfrm>
                    <a:prstGeom prst="rect">
                      <a:avLst/>
                    </a:prstGeom>
                    <a:solidFill>
                      <a:srgbClr val="FFD72D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" name="Rectangle 44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3501" y="3834"/>
                      <a:ext cx="567" cy="2835"/>
                    </a:xfrm>
                    <a:prstGeom prst="rect">
                      <a:avLst/>
                    </a:prstGeom>
                    <a:solidFill>
                      <a:srgbClr val="FFD72D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2941" y="1754"/>
                    <a:ext cx="4535" cy="3467"/>
                    <a:chOff x="2941" y="1494"/>
                    <a:chExt cx="4535" cy="3467"/>
                  </a:xfrm>
                </p:grpSpPr>
                <p:grpSp>
                  <p:nvGrpSpPr>
                    <p:cNvPr id="40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01" y="1494"/>
                      <a:ext cx="3402" cy="2887"/>
                      <a:chOff x="3861" y="1374"/>
                      <a:chExt cx="3402" cy="2887"/>
                    </a:xfrm>
                  </p:grpSpPr>
                  <p:sp>
                    <p:nvSpPr>
                      <p:cNvPr id="42" name="Rectangle 47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5224" y="2251"/>
                        <a:ext cx="567" cy="1134"/>
                      </a:xfrm>
                      <a:prstGeom prst="rect">
                        <a:avLst/>
                      </a:prstGeom>
                      <a:solidFill>
                        <a:srgbClr val="F8C0D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3" name="Rectangl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21" y="1374"/>
                        <a:ext cx="567" cy="56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4" name="Rectangle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81" y="1374"/>
                        <a:ext cx="567" cy="56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5" name="Rectangle 50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5251" y="2264"/>
                        <a:ext cx="567" cy="226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6" name="Rectangle 51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5251" y="1104"/>
                        <a:ext cx="567" cy="226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" name="Rectangle 52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5278" y="2277"/>
                        <a:ext cx="567" cy="3402"/>
                      </a:xfrm>
                      <a:prstGeom prst="rect">
                        <a:avLst/>
                      </a:prstGeom>
                      <a:solidFill>
                        <a:srgbClr val="9900CC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41" name="Rectangle 53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4925" y="2410"/>
                      <a:ext cx="567" cy="4535"/>
                    </a:xfrm>
                    <a:prstGeom prst="rect">
                      <a:avLst/>
                    </a:prstGeom>
                    <a:solidFill>
                      <a:srgbClr val="9933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</p:grpSp>
      <p:sp>
        <p:nvSpPr>
          <p:cNvPr id="55" name="Прямоугольник 54"/>
          <p:cNvSpPr/>
          <p:nvPr/>
        </p:nvSpPr>
        <p:spPr>
          <a:xfrm>
            <a:off x="1475656" y="620688"/>
            <a:ext cx="1435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грузовик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403648" y="3429000"/>
            <a:ext cx="1322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самовар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Picture 5" descr="C:\Documents and Settings\Татьяна\Рабочий стол\Рисунок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5538"/>
            <a:ext cx="3571875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Прямоугольник 59"/>
          <p:cNvSpPr/>
          <p:nvPr/>
        </p:nvSpPr>
        <p:spPr>
          <a:xfrm>
            <a:off x="6300192" y="836712"/>
            <a:ext cx="1144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цветок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иктория\Desktop\13097930121597608080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0688" y="908720"/>
            <a:ext cx="9144000" cy="5646420"/>
          </a:xfrm>
          <a:prstGeom prst="rect">
            <a:avLst/>
          </a:prstGeom>
          <a:noFill/>
        </p:spPr>
      </p:pic>
      <p:pic>
        <p:nvPicPr>
          <p:cNvPr id="1030" name="Picture 6" descr="C:\Users\Виктория\Desktop\13097930303916869212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7283568" cy="460851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Творческое задание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72491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305800" cy="201622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50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Бельгийский учитель начальной школы Джордж </a:t>
            </a:r>
            <a:r>
              <a:rPr lang="ru-RU" sz="2400" b="1" dirty="0" err="1" smtClean="0">
                <a:solidFill>
                  <a:srgbClr val="0050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Кюизенер</a:t>
            </a:r>
            <a:r>
              <a:rPr lang="ru-RU" sz="2400" b="1" dirty="0" smtClean="0">
                <a:solidFill>
                  <a:srgbClr val="0050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(1891-1976) разработал универсальный дидактический материал для развития у детей математических способностей. В 1952 году он опубликовал книгу "Числа и цвета", посвященную своему пособию.</a:t>
            </a:r>
            <a:r>
              <a:rPr lang="ru-RU" sz="1400" b="1" dirty="0" smtClean="0">
                <a:solidFill>
                  <a:srgbClr val="0050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0050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2780928"/>
            <a:ext cx="4464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Палочки </a:t>
            </a:r>
            <a:r>
              <a:rPr lang="ru-RU" sz="2400" b="1" dirty="0" err="1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400" b="1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 – это счетные палочки, которые еще называют «числа в цвете», цветными палочками, цветными числами, цветными линеечками. </a:t>
            </a:r>
            <a:endParaRPr lang="ru-RU" sz="2400" b="1" dirty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Documents and Settings\Татьяна\Рабочий стол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59018"/>
            <a:ext cx="3532956" cy="421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7168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Комплект состоит из пластмассовых призм 10 различных цветов и форм. Наименьшая призма имеет длину 10мм, является кубиком. </a:t>
            </a:r>
            <a:r>
              <a:rPr lang="ru-RU" sz="5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420888"/>
            <a:ext cx="36724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состав комплекта входят:</a:t>
            </a:r>
          </a:p>
          <a:p>
            <a:pPr eaLnBrk="0" hangingPunct="0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белая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- число 1 - 25 штук,</a:t>
            </a:r>
          </a:p>
          <a:p>
            <a:pPr eaLnBrk="0" hangingPunct="0">
              <a:defRPr/>
            </a:pPr>
            <a:r>
              <a:rPr lang="ru-RU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розовая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- число 2 - 20 штук,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голубая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– число 3 - 16 штук,</a:t>
            </a:r>
          </a:p>
          <a:p>
            <a:pPr eaLnBrk="0" hangingPunct="0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красная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– число 4 - 12 штук,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жёлтая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– число 5 - 10 штук,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фиолетовая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– число 6 - 9 штук,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чёрная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– число 7 - 8 штук,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бордовая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– число 8 - 7 штук,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синяя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– число 9 - 5 штук,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оранжевая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– число 10 - 4 штук.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Documents and Settings\Татьяна\Рабочий стол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16832"/>
            <a:ext cx="4114800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0523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Выбор цвета преследует цель облегчить использование комплекта. Палочки 2, 4, 8 образуют "красную семью"; 3,6,9 "синюю семью". "Семейство желтых" составляют 5 и 10.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50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50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50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Подбор палочек в одно "семейство" (класс) происходит неслучайно, а связан с определенным соотношением их по величине. Например, в "семейство красных" входят числа кратные двум, "семейство синих" состоит из чисел, кратных трем; числа, кратные пяти, обозначены оттенками желтого цвета. Кубик белого цвета ("семейство белых") целое число, раз закладывается по длине любой палочки, а число 7 обозначено черным цветом, образуя отдельное"семейство". </a:t>
            </a:r>
            <a:br>
              <a:rPr lang="ru-RU" sz="2000" b="1" dirty="0" smtClean="0">
                <a:solidFill>
                  <a:srgbClr val="0050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50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50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5A9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каждом из наборов действует правило: чем больше длина палочки, тем больше значение того числа, которое она выражает. Цвета, в которые окрашены палочки, зависят от числовых соотношений, определяемых простыми числами первого десятка натурального ряда чисел. </a:t>
            </a:r>
            <a:br>
              <a:rPr lang="ru-RU" sz="2000" b="1" dirty="0" smtClean="0">
                <a:solidFill>
                  <a:srgbClr val="005A9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5A9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Каждая палочка - это число, выраженное цветом и величиной.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836712"/>
          <a:ext cx="8136904" cy="5752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9847"/>
                <a:gridCol w="6037057"/>
              </a:tblGrid>
              <a:tr h="1344296"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Основные дидактические задачи</a:t>
                      </a:r>
                    </a:p>
                    <a:p>
                      <a:pPr algn="l"/>
                      <a:endParaRPr lang="ru-RU" sz="2000" b="1" dirty="0">
                        <a:solidFill>
                          <a:srgbClr val="00502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Способы реализации с помощью палочек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Кьюизенера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(возможные варианты мотивации)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00609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Сенсорное восприятие цвета и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размера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Раскладывание в коробочки, мешочки, свободное манипулирование. Строительство разноцветных дорожек, домиков, мебели для матрёшек. Усложнение: выкладывать из палочек по рисункам, цветным схемам. Различные коврики*.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07431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Сравнение по величине, длине,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ширине, высоте, форме. Умение 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видеть закономерность, глазомер.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Игры конструирования по числовым схемам и контурам – кошечек, собачек, героев сказок, лесенок. Выкладывание цифр по схемам из палочек, букв, слов, сказочных героев – расколдуй сказку. Пирамидка*, лесенка. Различные коврики по цифровым схемам. Кодирование схем в играх типа: «Найди сокровище», «Кто быстрее к цели» и т.п. «Расшифровка старинных рукописей». Поезда с вагончиками*. Использование в сюжетных играх. Загадки: «Сколько колёс у 2-х машин?», показать палочкой, «Сколько лет брату?» и т.п.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548680"/>
          <a:ext cx="8499288" cy="612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7995"/>
                <a:gridCol w="6341293"/>
              </a:tblGrid>
              <a:tr h="22322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количественных представлений, порядковый счет, ориентировка в пространстве. Сравнение чисел: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&gt;,&lt;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лесенок(определение смежных ступенек, сколько всего ступенек, вверх, вниз от заданной ступеньки и т.п.). Поезд с вагончиками * (сколько вагонов, какой по счету красный, какой по порядку вагон стоит между черным и красным, левее синего) и т.п. «Говорящие числа» - озвучивание «Я больше тебя, он меньше меня».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9652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 числа из единиц, из 2-х меньших, формирование данных понятий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«Как растут дома?» - многоэтажные: где жильцы единицы, где жильцы 2 меньших числа.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«Кто в домике живет?». «Рассели числа» «Расставь номера домов»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«Как зверята играли в числа».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290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Понятия четных и нечётных чисел.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лесенок из четных и нечетных чисел Дети «прыгая» по ступеням называют ряд четных и нечетных чисел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6077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Использование палочек, как мерки. Речевые умения.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Измерение различных  предметов, обсуждение результатов.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«Измерь дорожку», «Кто быстрее достигнет цели». Сказочные ситуации различной мотивации.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развивающей игры палочки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Кюизинер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развивающей игры палочки </a:t>
            </a:r>
            <a:r>
              <a:rPr lang="ru-RU" sz="2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Многофункциональность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Широкий возрастной диапазон участников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Творческий потенциал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Конструктивные элементы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Образность и универсальность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Татьяна\Рабочий стол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92080" y="2132856"/>
            <a:ext cx="350361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305800" cy="866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Методическое обеспечение</a:t>
            </a:r>
            <a:r>
              <a:rPr lang="ru-RU" sz="5400" b="1" dirty="0" smtClean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dirty="0"/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717032"/>
            <a:ext cx="1943100" cy="2935287"/>
          </a:xfrm>
          <a:prstGeom prst="rect">
            <a:avLst/>
          </a:prstGeom>
          <a:noFill/>
          <a:ln w="15875">
            <a:solidFill>
              <a:srgbClr val="005024"/>
            </a:solidFill>
            <a:miter lim="800000"/>
            <a:headEnd/>
            <a:tailEnd/>
          </a:ln>
        </p:spPr>
      </p:pic>
      <p:pic>
        <p:nvPicPr>
          <p:cNvPr id="4" name="Picture 11" descr="C:\Documents and Settings\Татьяна\Рабочий стол\Рисунок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40768"/>
            <a:ext cx="313605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C:\Documents and Settings\Татьяна\Рабочий стол\Рисунок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1025" y="1340769"/>
            <a:ext cx="308743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Documents and Settings\Татьяна\Рабочий стол\Рисунок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645024"/>
            <a:ext cx="2144301" cy="304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:\Documents and Settings\Татьяна\Рабочий стол\Рисунок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060848"/>
            <a:ext cx="200276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92696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Примеры использования</a:t>
            </a:r>
          </a:p>
        </p:txBody>
      </p:sp>
      <p:pic>
        <p:nvPicPr>
          <p:cNvPr id="3" name="Picture 14" descr="C:\Documents and Settings\Татьяна\Рабочий стол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214563"/>
            <a:ext cx="3602037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187624" y="1844824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лесенка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860032" y="1399859"/>
            <a:ext cx="36724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по лесенке шагаем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ступеньки все считаем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ступеньки до одной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Знаем в лесенке цветной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Первая – это белый листок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Вторая – розовый лепесток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Третья – как голубой океан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Четвертая – словно красный тюльпан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Пятая – желтый солнечный свет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Шестая – сиреневый яркий букет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Седьмая – черный пушистый кот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Восьмая – вкусный вишневый компот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Девятая – синий мой мячик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десятый – оранжевый зайчик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325</TotalTime>
  <Words>600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 Палочки Кюизенера </vt:lpstr>
      <vt:lpstr>Бельгийский учитель начальной школы Джордж Кюизенер (1891-1976) разработал универсальный дидактический материал для развития у детей математических способностей. В 1952 году он опубликовал книгу "Числа и цвета", посвященную своему пособию. </vt:lpstr>
      <vt:lpstr>Комплект состоит из пластмассовых призм 10 различных цветов и форм. Наименьшая призма имеет длину 10мм, является кубиком.  </vt:lpstr>
      <vt:lpstr>  Выбор цвета преследует цель облегчить использование комплекта. Палочки 2, 4, 8 образуют "красную семью"; 3,6,9 "синюю семью". "Семейство желтых" составляют 5 и 10.   Подбор палочек в одно "семейство" (класс) происходит неслучайно, а связан с определенным соотношением их по величине. Например, в "семейство красных" входят числа кратные двум, "семейство синих" состоит из чисел, кратных трем; числа, кратные пяти, обозначены оттенками желтого цвета. Кубик белого цвета ("семейство белых") целое число, раз закладывается по длине любой палочки, а число 7 обозначено черным цветом, образуя отдельное"семейство".   В каждом из наборов действует правило: чем больше длина палочки, тем больше значение того числа, которое она выражает. Цвета, в которые окрашены палочки, зависят от числовых соотношений, определяемых простыми числами первого десятка натурального ряда чисел.  Каждая палочка - это число, выраженное цветом и величиной.</vt:lpstr>
      <vt:lpstr>Слайд 5</vt:lpstr>
      <vt:lpstr>Слайд 6</vt:lpstr>
      <vt:lpstr>Характеристика развивающей игры палочки Кюизинер       Характеристика развивающей игры палочки Кюизенера </vt:lpstr>
      <vt:lpstr>Методическое обеспечение </vt:lpstr>
      <vt:lpstr>Слайд 9</vt:lpstr>
      <vt:lpstr>Составим все палочки четко по росту От низкой к высокой – это очень просто А рядом составим в обратном порядке От длинной к короткой – как на зарядке </vt:lpstr>
      <vt:lpstr>От простого к сложному</vt:lpstr>
      <vt:lpstr>Слайд 12</vt:lpstr>
      <vt:lpstr>Творческое задание</vt:lpstr>
      <vt:lpstr>Спасибо за внимание 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Палочки Кюизенера</dc:title>
  <dc:creator>Виктория</dc:creator>
  <cp:lastModifiedBy>Виктория</cp:lastModifiedBy>
  <cp:revision>38</cp:revision>
  <dcterms:created xsi:type="dcterms:W3CDTF">2015-04-21T04:55:45Z</dcterms:created>
  <dcterms:modified xsi:type="dcterms:W3CDTF">2015-05-19T09:45:16Z</dcterms:modified>
</cp:coreProperties>
</file>