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2" r:id="rId4"/>
    <p:sldMasterId id="2147483726" r:id="rId5"/>
    <p:sldMasterId id="2147483740" r:id="rId6"/>
    <p:sldMasterId id="2147483754" r:id="rId7"/>
    <p:sldMasterId id="2147483768" r:id="rId8"/>
  </p:sldMasterIdLst>
  <p:notesMasterIdLst>
    <p:notesMasterId r:id="rId40"/>
  </p:notesMasterIdLst>
  <p:sldIdLst>
    <p:sldId id="276" r:id="rId9"/>
    <p:sldId id="278" r:id="rId10"/>
    <p:sldId id="268" r:id="rId11"/>
    <p:sldId id="269" r:id="rId12"/>
    <p:sldId id="271" r:id="rId13"/>
    <p:sldId id="274" r:id="rId14"/>
    <p:sldId id="296" r:id="rId15"/>
    <p:sldId id="275" r:id="rId16"/>
    <p:sldId id="277" r:id="rId17"/>
    <p:sldId id="279" r:id="rId18"/>
    <p:sldId id="280" r:id="rId19"/>
    <p:sldId id="281" r:id="rId20"/>
    <p:sldId id="282" r:id="rId21"/>
    <p:sldId id="273" r:id="rId22"/>
    <p:sldId id="272" r:id="rId23"/>
    <p:sldId id="297" r:id="rId24"/>
    <p:sldId id="298" r:id="rId25"/>
    <p:sldId id="299" r:id="rId26"/>
    <p:sldId id="300" r:id="rId27"/>
    <p:sldId id="301" r:id="rId28"/>
    <p:sldId id="259" r:id="rId29"/>
    <p:sldId id="261" r:id="rId30"/>
    <p:sldId id="262" r:id="rId31"/>
    <p:sldId id="263" r:id="rId32"/>
    <p:sldId id="265" r:id="rId33"/>
    <p:sldId id="266" r:id="rId34"/>
    <p:sldId id="267" r:id="rId35"/>
    <p:sldId id="303" r:id="rId36"/>
    <p:sldId id="304" r:id="rId37"/>
    <p:sldId id="291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&#1084;&#1077;&#1090;&#1086;&#1076;&#1080;&#1089;&#1090;\&#1087;&#1077;&#1076;&#1089;&#1086;&#1074;&#1077;&#1090;&#1099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93-4FA2-B3C7-6C0A08A02B0D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393-4FA2-B3C7-6C0A08A02B0D}"/>
              </c:ext>
            </c:extLst>
          </c:dPt>
          <c:dLbls>
            <c:dLbl>
              <c:idx val="0"/>
              <c:layout>
                <c:manualLayout>
                  <c:x val="-0.10758033472598487"/>
                  <c:y val="5.37306265996959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9644900913699"/>
                      <c:h val="9.829566296314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393-4FA2-B3C7-6C0A08A02B0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93-4FA2-B3C7-6C0A08A02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Office PowerPoint]Лист1'!$A$10:$A$11</c:f>
              <c:strCache>
                <c:ptCount val="2"/>
                <c:pt idx="0">
                  <c:v>приняли участие в анкетировании</c:v>
                </c:pt>
                <c:pt idx="1">
                  <c:v>не участвовали</c:v>
                </c:pt>
              </c:strCache>
            </c:strRef>
          </c:cat>
          <c:val>
            <c:numRef>
              <c:f>'[Диаграмма в Microsoft Office PowerPoint]Лист1'!$B$10:$B$11</c:f>
              <c:numCache>
                <c:formatCode>General</c:formatCode>
                <c:ptCount val="2"/>
                <c:pt idx="0">
                  <c:v>63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3-4FA2-B3C7-6C0A08A02B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Часто ли болеет ваш ребенок?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3-407B-A568-5481C5661B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3-407B-A568-5481C5661B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63-407B-A568-5481C5661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а) часто</c:v>
                </c:pt>
                <c:pt idx="1">
                  <c:v>б) редко</c:v>
                </c:pt>
                <c:pt idx="2">
                  <c:v>в) не болеет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7-48DB-8620-386071404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3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0664FA4-1D5C-4948-BE49-3046937723BD}" type="PERCENTAGE">
                      <a:rPr lang="ru-RU" smtClean="0"/>
                      <a:pPr>
                        <a:defRPr/>
                      </a:pPr>
                      <a:t>[ПРОЦЕНТ]</a:t>
                    </a:fld>
                    <a:r>
                      <a:rPr lang="ru-RU" dirty="0" smtClean="0"/>
                      <a:t> вирусные инфекции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3B-4EF5-BD1F-68EA8D2F82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Лист1!$C$1:$C$4</c:f>
              <c:strCache>
                <c:ptCount val="4"/>
                <c:pt idx="0">
                  <c:v>а) недостаточное физическое воспитание ребенка в детском саду;</c:v>
                </c:pt>
                <c:pt idx="1">
                  <c:v>б) недостаточное физическое воспитание в семье;</c:v>
                </c:pt>
                <c:pt idx="2">
                  <c:v>в) наследственность, предрасположенность.</c:v>
                </c:pt>
                <c:pt idx="3">
                  <c:v>г) ___</c:v>
                </c:pt>
              </c:strCache>
            </c:strRef>
          </c:cat>
          <c:val>
            <c:numRef>
              <c:f>Лист1!$D$1:$D$4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B-4EF5-BD1F-68EA8D2F82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52850685331063"/>
          <c:y val="0.1177991767279032"/>
          <c:w val="0.35921223388743112"/>
          <c:h val="0.5514931544741014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 55% воздержались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C4A3-4545-BCAD-FEDF3F240B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Лист2!$A$1:$A$3</c:f>
              <c:strCache>
                <c:ptCount val="3"/>
                <c:pt idx="0">
                  <c:v>а) да</c:v>
                </c:pt>
                <c:pt idx="1">
                  <c:v>б) нет</c:v>
                </c:pt>
                <c:pt idx="2">
                  <c:v>в) частично.</c:v>
                </c:pt>
              </c:strCache>
            </c:strRef>
          </c:cat>
          <c:val>
            <c:numRef>
              <c:f>Лист2!$B$1:$B$3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4545-BCAD-FEDF3F240B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659189997083695"/>
          <c:y val="0.3088407925561919"/>
          <c:w val="0.12482174103237111"/>
          <c:h val="0.2672710757909425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Лист2!$A$19:$A$27</c:f>
              <c:strCache>
                <c:ptCount val="9"/>
                <c:pt idx="0">
                  <c:v>а) соблюдение режима;</c:v>
                </c:pt>
                <c:pt idx="1">
                  <c:v>б) рациональное, калорийное питание;</c:v>
                </c:pt>
                <c:pt idx="2">
                  <c:v>в) полноценный сон;</c:v>
                </c:pt>
                <c:pt idx="3">
                  <c:v>г) достаточное пребывание на свежем воздухе;</c:v>
                </c:pt>
                <c:pt idx="4">
                  <c:v>д) здоровая гигиеническая среда;</c:v>
                </c:pt>
                <c:pt idx="5">
                  <c:v>е) благоприятная психологическая атмосфера;</c:v>
                </c:pt>
                <c:pt idx="6">
                  <c:v>ж) наличие спортивных и детских площадок;</c:v>
                </c:pt>
                <c:pt idx="7">
                  <c:v>з) физкультурные занятия;</c:v>
                </c:pt>
                <c:pt idx="8">
                  <c:v>и) закаливающие мероприятия.</c:v>
                </c:pt>
              </c:strCache>
            </c:strRef>
          </c:cat>
          <c:val>
            <c:numRef>
              <c:f>Лист2!$B$19:$B$27</c:f>
              <c:numCache>
                <c:formatCode>General</c:formatCode>
                <c:ptCount val="9"/>
                <c:pt idx="0">
                  <c:v>14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14</c:v>
                </c:pt>
                <c:pt idx="6">
                  <c:v>4</c:v>
                </c:pt>
                <c:pt idx="7">
                  <c:v>14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1-4C58-A290-F775E5F17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75232"/>
        <c:axId val="86976768"/>
      </c:barChart>
      <c:catAx>
        <c:axId val="8697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976768"/>
        <c:crosses val="autoZero"/>
        <c:auto val="1"/>
        <c:lblAlgn val="ctr"/>
        <c:lblOffset val="100"/>
        <c:noMultiLvlLbl val="0"/>
      </c:catAx>
      <c:valAx>
        <c:axId val="8697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7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Лист3!$A$1:$A$9</c:f>
              <c:strCache>
                <c:ptCount val="9"/>
                <c:pt idx="0">
                  <c:v>а) дневной сон без маек;</c:v>
                </c:pt>
                <c:pt idx="1">
                  <c:v>б) облегченная одежда в группе;</c:v>
                </c:pt>
                <c:pt idx="2">
                  <c:v>в) обливание ног водой контрастной температуры;</c:v>
                </c:pt>
                <c:pt idx="3">
                  <c:v>г) хождение босиком;</c:v>
                </c:pt>
                <c:pt idx="4">
                  <c:v>д) систематическое проветривание помещений группы;</c:v>
                </c:pt>
                <c:pt idx="5">
                  <c:v>е) прогулка в любую погоду;</c:v>
                </c:pt>
                <c:pt idx="6">
                  <c:v>ж) полоскание горла водой комнатной температуры;</c:v>
                </c:pt>
                <c:pt idx="7">
                  <c:v>з) умывание лица, шеи, рук до локтя водой комнатной температуры.</c:v>
                </c:pt>
                <c:pt idx="8">
                  <c:v>и) ___</c:v>
                </c:pt>
              </c:strCache>
            </c:strRef>
          </c:cat>
          <c:val>
            <c:numRef>
              <c:f>Лист3!$B$1:$B$9</c:f>
              <c:numCache>
                <c:formatCode>General</c:formatCode>
                <c:ptCount val="9"/>
                <c:pt idx="0">
                  <c:v>8</c:v>
                </c:pt>
                <c:pt idx="1">
                  <c:v>12</c:v>
                </c:pt>
                <c:pt idx="2">
                  <c:v>0</c:v>
                </c:pt>
                <c:pt idx="3">
                  <c:v>6</c:v>
                </c:pt>
                <c:pt idx="4">
                  <c:v>13</c:v>
                </c:pt>
                <c:pt idx="5">
                  <c:v>3</c:v>
                </c:pt>
                <c:pt idx="6">
                  <c:v>2</c:v>
                </c:pt>
                <c:pt idx="7">
                  <c:v>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E-4261-AFC5-D2A6D324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01344"/>
        <c:axId val="87007232"/>
      </c:barChart>
      <c:catAx>
        <c:axId val="8700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007232"/>
        <c:crosses val="autoZero"/>
        <c:auto val="1"/>
        <c:lblAlgn val="ctr"/>
        <c:lblOffset val="100"/>
        <c:noMultiLvlLbl val="0"/>
      </c:catAx>
      <c:valAx>
        <c:axId val="87007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700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Лист4!$A$1:$A$3</c:f>
              <c:strCache>
                <c:ptCount val="3"/>
                <c:pt idx="0">
                  <c:v>а) да</c:v>
                </c:pt>
                <c:pt idx="1">
                  <c:v>б) нет</c:v>
                </c:pt>
                <c:pt idx="2">
                  <c:v>в) частично.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23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A-46C8-B7A0-00D9D93D87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546170795837509"/>
          <c:y val="0.18633042509165648"/>
          <c:w val="0.22527913565159435"/>
          <c:h val="0.3897815607293636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Лист5!$A$1:$A$3</c:f>
              <c:strCache>
                <c:ptCount val="3"/>
                <c:pt idx="0">
                  <c:v>а) да</c:v>
                </c:pt>
                <c:pt idx="1">
                  <c:v>б) нет</c:v>
                </c:pt>
                <c:pt idx="2">
                  <c:v>в) частично.</c:v>
                </c:pt>
              </c:strCache>
            </c:strRef>
          </c:cat>
          <c:val>
            <c:numRef>
              <c:f>Лист5!$B$1:$B$3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D-47BC-B77D-042670BA7E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476531058617783"/>
          <c:y val="0.28646106736657967"/>
          <c:w val="0.18856802274715692"/>
          <c:h val="0.33911453776611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918A9-8EEE-402C-BAE8-CFEB84AB0183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E36A3-143D-449D-8072-9B572E2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1611"/>
      </p:ext>
    </p:extLst>
  </p:cSld>
  <p:clrMapOvr>
    <a:masterClrMapping/>
  </p:clrMapOvr>
  <p:transition>
    <p:newsflash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93824"/>
      </p:ext>
    </p:extLst>
  </p:cSld>
  <p:clrMapOvr>
    <a:masterClrMapping/>
  </p:clrMapOvr>
  <p:transition>
    <p:newsflash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67746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2887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77557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78565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71264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51532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13944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13889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6451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193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86527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48913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97713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91129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32589"/>
      </p:ext>
    </p:extLst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3579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94461"/>
      </p:ext>
    </p:extLst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25352"/>
      </p:ext>
    </p:extLst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96700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34819"/>
      </p:ext>
    </p:extLst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32456"/>
      </p:ext>
    </p:extLst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0420"/>
      </p:ext>
    </p:extLst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9564"/>
      </p:ext>
    </p:extLst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57445"/>
      </p:ext>
    </p:extLst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50066"/>
      </p:ext>
    </p:extLst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177"/>
      </p:ext>
    </p:extLst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31353"/>
      </p:ext>
    </p:extLst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59995"/>
      </p:ext>
    </p:extLst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7256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94748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56035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14121"/>
      </p:ext>
    </p:extLst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96447"/>
      </p:ext>
    </p:extLst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72584"/>
      </p:ext>
    </p:extLst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90975"/>
      </p:ext>
    </p:extLst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1948"/>
      </p:ext>
    </p:extLst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1900"/>
      </p:ext>
    </p:extLst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82649"/>
      </p:ext>
    </p:extLst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76824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4752"/>
      </p:ext>
    </p:extLst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10292"/>
      </p:ext>
    </p:extLst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46880"/>
      </p:ext>
    </p:extLst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84901"/>
      </p:ext>
    </p:extLst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7278"/>
      </p:ext>
    </p:extLst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32069"/>
      </p:ext>
    </p:extLst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87248"/>
      </p:ext>
    </p:extLst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36354"/>
      </p:ext>
    </p:extLst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6766"/>
      </p:ext>
    </p:extLst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2521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01601"/>
      </p:ext>
    </p:extLst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3356"/>
      </p:ext>
    </p:extLst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6158"/>
      </p:ext>
    </p:extLst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3679"/>
      </p:ext>
    </p:extLst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22054"/>
      </p:ext>
    </p:extLst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79545"/>
      </p:ext>
    </p:extLst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1839"/>
      </p:ext>
    </p:extLst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65245"/>
      </p:ext>
    </p:extLst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85343"/>
      </p:ext>
    </p:extLst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27441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05401"/>
      </p:ext>
    </p:extLst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25080"/>
      </p:ext>
    </p:extLst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30088"/>
      </p:ext>
    </p:extLst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82224"/>
      </p:ext>
    </p:extLst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59068"/>
      </p:ext>
    </p:extLst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98739"/>
      </p:ext>
    </p:extLst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81965"/>
      </p:ext>
    </p:extLst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81918"/>
      </p:ext>
    </p:extLst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91137"/>
      </p:ext>
    </p:extLst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48680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48635"/>
      </p:ext>
    </p:extLst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29353"/>
      </p:ext>
    </p:extLst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41093"/>
      </p:ext>
    </p:extLst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4431"/>
      </p:ext>
    </p:extLst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3764"/>
      </p:ext>
    </p:extLst>
  </p:cSld>
  <p:clrMapOvr>
    <a:masterClrMapping/>
  </p:clrMapOvr>
  <p:transition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96631"/>
      </p:ext>
    </p:extLst>
  </p:cSld>
  <p:clrMapOvr>
    <a:masterClrMapping/>
  </p:clrMapOvr>
  <p:transition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87008"/>
      </p:ext>
    </p:extLst>
  </p:cSld>
  <p:clrMapOvr>
    <a:masterClrMapping/>
  </p:clrMapOvr>
  <p:transition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039F-AE6D-4CD7-AAF8-3A372D15228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06547"/>
      </p:ext>
    </p:extLst>
  </p:cSld>
  <p:clrMapOvr>
    <a:masterClrMapping/>
  </p:clrMapOvr>
  <p:transition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B070F-9A7A-43C9-B616-F63957BD35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22028"/>
      </p:ext>
    </p:extLst>
  </p:cSld>
  <p:clrMapOvr>
    <a:masterClrMapping/>
  </p:clrMapOvr>
  <p:transition>
    <p:newsfla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08E32-EFC9-4A84-B75D-B3DC574E1BD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06935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104EC-E332-45F9-8699-104FDBE914E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3308"/>
      </p:ext>
    </p:extLst>
  </p:cSld>
  <p:clrMapOvr>
    <a:masterClrMapping/>
  </p:clrMapOvr>
  <p:transition>
    <p:newsfla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738EA-2ACE-4BCC-A0CF-0B6A388BE7B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66093"/>
      </p:ext>
    </p:extLst>
  </p:cSld>
  <p:clrMapOvr>
    <a:masterClrMapping/>
  </p:clrMapOvr>
  <p:transition>
    <p:newsfla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3348-7935-40DB-B354-D48B045E83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0399"/>
      </p:ext>
    </p:extLst>
  </p:cSld>
  <p:clrMapOvr>
    <a:masterClrMapping/>
  </p:clrMapOvr>
  <p:transition>
    <p:newsfla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4FB5F-50DD-440C-8266-079099DEE9E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8705"/>
      </p:ext>
    </p:extLst>
  </p:cSld>
  <p:clrMapOvr>
    <a:masterClrMapping/>
  </p:clrMapOvr>
  <p:transition>
    <p:newsfla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069A-3C49-4C78-A784-9BAB3DA60F8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14125"/>
      </p:ext>
    </p:extLst>
  </p:cSld>
  <p:clrMapOvr>
    <a:masterClrMapping/>
  </p:clrMapOvr>
  <p:transition>
    <p:newsfla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5C272-9237-48ED-B6CE-A5584BDE04F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86757"/>
      </p:ext>
    </p:extLst>
  </p:cSld>
  <p:clrMapOvr>
    <a:masterClrMapping/>
  </p:clrMapOvr>
  <p:transition>
    <p:newsfla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693BC-4604-4967-A0D8-99D2FC7E392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53224"/>
      </p:ext>
    </p:extLst>
  </p:cSld>
  <p:clrMapOvr>
    <a:masterClrMapping/>
  </p:clrMapOvr>
  <p:transition>
    <p:newsfla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44A25-3143-4722-A49B-F681B5E4744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36112"/>
      </p:ext>
    </p:extLst>
  </p:cSld>
  <p:clrMapOvr>
    <a:masterClrMapping/>
  </p:clrMapOvr>
  <p:transition>
    <p:newsfla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947AA-C718-40D2-B055-9818055BFD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90946"/>
      </p:ext>
    </p:extLst>
  </p:cSld>
  <p:clrMapOvr>
    <a:masterClrMapping/>
  </p:clrMapOvr>
  <p:transition>
    <p:newsfla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437FD-8D3D-4F6E-B470-9C63F5CDD8C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58351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263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21210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0500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00976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28202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6438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7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27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727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A452A-2F2D-41A5-BF20-3CC12D6686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6980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68952" cy="3532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Модель </a:t>
            </a:r>
            <a:r>
              <a:rPr lang="ru-RU" sz="4400" b="1" i="1" dirty="0">
                <a:solidFill>
                  <a:srgbClr val="FFFF00"/>
                </a:solidFill>
              </a:rPr>
              <a:t>сохранения и укрепления </a:t>
            </a:r>
            <a:r>
              <a:rPr lang="ru-RU" sz="4400" b="1" i="1" dirty="0" smtClean="0">
                <a:solidFill>
                  <a:srgbClr val="FFFF00"/>
                </a:solidFill>
              </a:rPr>
              <a:t>физического здоровья </a:t>
            </a:r>
            <a:r>
              <a:rPr lang="ru-RU" sz="4400" b="1" i="1" dirty="0">
                <a:solidFill>
                  <a:srgbClr val="FFFF00"/>
                </a:solidFill>
              </a:rPr>
              <a:t>дошкольников в течении </a:t>
            </a:r>
            <a:r>
              <a:rPr lang="ru-RU" sz="4400" b="1" i="1" dirty="0" smtClean="0">
                <a:solidFill>
                  <a:srgbClr val="FFFF00"/>
                </a:solidFill>
              </a:rPr>
              <a:t>дня через оптимизацию двигательного режима</a:t>
            </a:r>
          </a:p>
          <a:p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87824" y="5915025"/>
            <a:ext cx="6156177" cy="942975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i="1" dirty="0" smtClean="0"/>
              <a:t>Презентацию подготовила инструктор по </a:t>
            </a:r>
            <a:r>
              <a:rPr lang="ru-RU" sz="1800" i="1" smtClean="0"/>
              <a:t>физической культуре первой квалификационной категории:  </a:t>
            </a:r>
            <a:r>
              <a:rPr lang="ru-RU" sz="1800" i="1" dirty="0" err="1" smtClean="0"/>
              <a:t>Левичева</a:t>
            </a:r>
            <a:r>
              <a:rPr lang="ru-RU" sz="1800" i="1" dirty="0" smtClean="0"/>
              <a:t> Надежда Валерьевна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0324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Причины болезни 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3954736"/>
              </p:ext>
            </p:extLst>
          </p:nvPr>
        </p:nvGraphicFramePr>
        <p:xfrm>
          <a:off x="457200" y="980728"/>
          <a:ext cx="4038600" cy="537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6016" y="69269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Знаете ли Вы физические показатели, по которым можно следить за правильным развитием Вашего ребенка?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844552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640960" cy="1224136"/>
          </a:xfrm>
        </p:spPr>
        <p:txBody>
          <a:bodyPr/>
          <a:lstStyle/>
          <a:p>
            <a:pPr algn="ctr"/>
            <a:r>
              <a:rPr lang="ru-RU" sz="1800" dirty="0" smtClean="0"/>
              <a:t>На что на Ваш взгляд, должны семья и детский сад обращать внимание, заботясь о здоровье и физической культуре ребенка:</a:t>
            </a:r>
            <a:endParaRPr lang="ru-RU" sz="1800" dirty="0"/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8313" y="1916113"/>
          <a:ext cx="8362950" cy="38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Какие закаливающие процедуры наиболее применимы для вашего ребенка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0188" cy="659352"/>
          </a:xfrm>
        </p:spPr>
        <p:txBody>
          <a:bodyPr/>
          <a:lstStyle/>
          <a:p>
            <a:r>
              <a:rPr lang="ru-RU" dirty="0" smtClean="0"/>
              <a:t>Знаете ли Вы, как укреплять здоровье ребенка дома?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620688"/>
            <a:ext cx="4041775" cy="1080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Нужна ли Вам помощь детского сада?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251520" y="1628800"/>
          <a:ext cx="43204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645025" y="1773238"/>
          <a:ext cx="4041775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Один из важнейших факторов сохранения и укрепления здоровья детей – это поддержание оптимального двигательного режима в ДОУ.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Что входит в понятие оптимального двигательного режима?</a:t>
            </a:r>
            <a:br>
              <a:rPr lang="ru-RU" sz="3600" i="1" dirty="0" smtClean="0"/>
            </a:b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78" y="1196752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tx1"/>
                </a:solidFill>
              </a:rPr>
              <a:t>Один из важнейших факторов сохранения и укрепления здоровья детей – это поддержание оптимального двигательного режима в ДОУ.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566" y="234888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Что входит в понятие оптимального двигательного режима?</a:t>
            </a:r>
          </a:p>
          <a:p>
            <a:r>
              <a:rPr lang="ru-RU" dirty="0" smtClean="0"/>
              <a:t>Это правильное соотношение двигательной активности детей и иной малоактивной деятельности в течение дня.</a:t>
            </a:r>
          </a:p>
          <a:p>
            <a:r>
              <a:rPr lang="ru-RU" dirty="0" smtClean="0"/>
              <a:t>Виды двигательной активности детей в ДОУ:</a:t>
            </a:r>
          </a:p>
          <a:p>
            <a:r>
              <a:rPr lang="ru-RU" dirty="0" smtClean="0"/>
              <a:t>-утренняя гимнастика</a:t>
            </a:r>
          </a:p>
          <a:p>
            <a:r>
              <a:rPr lang="ru-RU" dirty="0" smtClean="0"/>
              <a:t>-физкультурные занятия и развлечения</a:t>
            </a:r>
          </a:p>
          <a:p>
            <a:r>
              <a:rPr lang="ru-RU" dirty="0" smtClean="0"/>
              <a:t>-подвижные игры</a:t>
            </a:r>
          </a:p>
          <a:p>
            <a:r>
              <a:rPr lang="ru-RU" dirty="0" smtClean="0"/>
              <a:t>-гимнастика пробуждения</a:t>
            </a:r>
          </a:p>
          <a:p>
            <a:r>
              <a:rPr lang="ru-RU" dirty="0" smtClean="0"/>
              <a:t>-оздоровительный бег</a:t>
            </a:r>
          </a:p>
          <a:p>
            <a:r>
              <a:rPr lang="ru-RU" dirty="0" smtClean="0"/>
              <a:t>-физкультминутки и динамические паузы</a:t>
            </a:r>
          </a:p>
          <a:p>
            <a:r>
              <a:rPr lang="ru-RU" dirty="0" smtClean="0"/>
              <a:t>-самостоятельная двигательная активность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398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00B050"/>
                </a:solidFill>
              </a:rPr>
              <a:t>Использование </a:t>
            </a:r>
            <a:r>
              <a:rPr lang="ru-RU" sz="3600" i="1" dirty="0" err="1" smtClean="0">
                <a:solidFill>
                  <a:srgbClr val="00B050"/>
                </a:solidFill>
              </a:rPr>
              <a:t>здоровьесберегающих</a:t>
            </a:r>
            <a:r>
              <a:rPr lang="ru-RU" sz="3600" i="1" dirty="0" smtClean="0">
                <a:solidFill>
                  <a:srgbClr val="00B050"/>
                </a:solidFill>
              </a:rPr>
              <a:t> </a:t>
            </a:r>
            <a:r>
              <a:rPr lang="ru-RU" sz="3600" i="1" dirty="0" err="1" smtClean="0">
                <a:solidFill>
                  <a:srgbClr val="00B050"/>
                </a:solidFill>
              </a:rPr>
              <a:t>технологиий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4464050" cy="1295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rgbClr val="FFFF00"/>
                </a:solidFill>
              </a:rPr>
              <a:t>* Технологии обучения ЗОЖ: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latin typeface="+mj-lt"/>
              </a:rPr>
              <a:t>-циклы познавательных занятий;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14313" y="30003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самомассаж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4211638" y="1844675"/>
            <a:ext cx="4751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* Технологии  сохранения и стимулирования здоровья: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подвижная игра;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286250" y="2928938"/>
            <a:ext cx="332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- пальчиковая гимнастика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643188" y="3571875"/>
            <a:ext cx="38147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* Корригирующие технологии: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71750" y="4643438"/>
            <a:ext cx="435768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 Самомассаж;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Хромотеропия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психогимнастика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 музыкальное воздействие;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 коррекция поведения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507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01113" cy="10715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КОРРИГИРУЮЩИЕ ТЕХНОЛОГИИ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43" name="Picture 2" descr="http://900igr.net/datas/doshkolnoe-obrazovanie/Pravilnoe-zvukoproiznoshenie/0021-021-Samomassa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25538"/>
            <a:ext cx="76438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6388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188" y="214313"/>
            <a:ext cx="10072688" cy="11398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Использование игр в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коррекции поведения дошкольников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714500"/>
            <a:ext cx="871537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Игры с правилами (игры - соревнования).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«Воробьиные драки», «Пеньки», «Мяч по кругу»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14313" y="2286000"/>
            <a:ext cx="842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2. Длительные совместные игры сверстников.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428625" y="2500313"/>
            <a:ext cx="6054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«Бюро находок», «Кругосветное путешествие»,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214313" y="2928938"/>
            <a:ext cx="3757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3. Игра – драматизация.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214313" y="3357563"/>
            <a:ext cx="5519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«Король - боровик», «Тишина», «Попугай».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214313" y="3714750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4. Образно – ролевые игры.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" name="Прямоугольник 11"/>
          <p:cNvSpPr>
            <a:spLocks noChangeArrowheads="1"/>
          </p:cNvSpPr>
          <p:nvPr/>
        </p:nvSpPr>
        <p:spPr bwMode="auto">
          <a:xfrm rot="10800000" flipV="1">
            <a:off x="285750" y="4214813"/>
            <a:ext cx="414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«Интересная походка»,  </a:t>
            </a:r>
          </a:p>
        </p:txBody>
      </p:sp>
      <p:sp>
        <p:nvSpPr>
          <p:cNvPr id="12298" name="Прямоугольник 14"/>
          <p:cNvSpPr>
            <a:spLocks noChangeArrowheads="1"/>
          </p:cNvSpPr>
          <p:nvPr/>
        </p:nvSpPr>
        <p:spPr bwMode="auto">
          <a:xfrm>
            <a:off x="3357563" y="4214813"/>
            <a:ext cx="248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«Разные лошадки»</a:t>
            </a:r>
          </a:p>
        </p:txBody>
      </p:sp>
      <p:sp>
        <p:nvSpPr>
          <p:cNvPr id="12299" name="Прямоугольник 15"/>
          <p:cNvSpPr>
            <a:spLocks noChangeArrowheads="1"/>
          </p:cNvSpPr>
          <p:nvPr/>
        </p:nvSpPr>
        <p:spPr bwMode="auto">
          <a:xfrm>
            <a:off x="214313" y="5286375"/>
            <a:ext cx="750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6. Психотехнические освобождающие игры.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00" name="Прямоугольник 16"/>
          <p:cNvSpPr>
            <a:spLocks noChangeArrowheads="1"/>
          </p:cNvSpPr>
          <p:nvPr/>
        </p:nvSpPr>
        <p:spPr bwMode="auto">
          <a:xfrm>
            <a:off x="214313" y="4643438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5. Психотехнические раскрепощающие игры.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01" name="Прямоугольник 17"/>
          <p:cNvSpPr>
            <a:spLocks noChangeArrowheads="1"/>
          </p:cNvSpPr>
          <p:nvPr/>
        </p:nvSpPr>
        <p:spPr bwMode="auto">
          <a:xfrm>
            <a:off x="285750" y="5000625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«Летел лебедь»,</a:t>
            </a:r>
          </a:p>
        </p:txBody>
      </p:sp>
      <p:sp>
        <p:nvSpPr>
          <p:cNvPr id="12302" name="Прямоугольник 18"/>
          <p:cNvSpPr>
            <a:spLocks noChangeArrowheads="1"/>
          </p:cNvSpPr>
          <p:nvPr/>
        </p:nvSpPr>
        <p:spPr bwMode="auto">
          <a:xfrm>
            <a:off x="2357438" y="500062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«Загадочный стук»</a:t>
            </a:r>
          </a:p>
        </p:txBody>
      </p:sp>
      <p:sp>
        <p:nvSpPr>
          <p:cNvPr id="12303" name="Прямоугольник 19"/>
          <p:cNvSpPr>
            <a:spLocks noChangeArrowheads="1"/>
          </p:cNvSpPr>
          <p:nvPr/>
        </p:nvSpPr>
        <p:spPr bwMode="auto">
          <a:xfrm>
            <a:off x="214313" y="5786438"/>
            <a:ext cx="785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7. Коллективные дидактические игры.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04" name="Прямоугольник 20"/>
          <p:cNvSpPr>
            <a:spLocks noChangeArrowheads="1"/>
          </p:cNvSpPr>
          <p:nvPr/>
        </p:nvSpPr>
        <p:spPr bwMode="auto">
          <a:xfrm>
            <a:off x="357188" y="6286500"/>
            <a:ext cx="343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«Неожиданные картинки»,</a:t>
            </a:r>
          </a:p>
        </p:txBody>
      </p:sp>
      <p:sp>
        <p:nvSpPr>
          <p:cNvPr id="12305" name="Прямоугольник 21"/>
          <p:cNvSpPr>
            <a:spLocks noChangeArrowheads="1"/>
          </p:cNvSpPr>
          <p:nvPr/>
        </p:nvSpPr>
        <p:spPr bwMode="auto">
          <a:xfrm>
            <a:off x="3786188" y="6286500"/>
            <a:ext cx="2132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«Цепочки слов»</a:t>
            </a:r>
          </a:p>
        </p:txBody>
      </p:sp>
    </p:spTree>
    <p:extLst>
      <p:ext uri="{BB962C8B-B14F-4D97-AF65-F5344CB8AC3E}">
        <p14:creationId xmlns:p14="http://schemas.microsoft.com/office/powerpoint/2010/main" val="12391628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DSCN4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928688" y="214313"/>
            <a:ext cx="745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МУЗЫКАЛЬНОЕ ВОЗДЕЙСТВИЕ</a:t>
            </a:r>
          </a:p>
        </p:txBody>
      </p:sp>
      <p:pic>
        <p:nvPicPr>
          <p:cNvPr id="15364" name="Picture 5" descr="E:\IMG_6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14313" y="7858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ИНТЕГРИРОВАННАЯ  ФИЗКУЛЬТУРНО-МУЗЫКАЛЬНАЯ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НЕПОСРЕДСТВЕННО ОБРАЗОВАТЕЛЬНАЯ ДЕЯТЕЛЬНОСТЬ  </a:t>
            </a:r>
          </a:p>
        </p:txBody>
      </p:sp>
    </p:spTree>
    <p:extLst>
      <p:ext uri="{BB962C8B-B14F-4D97-AF65-F5344CB8AC3E}">
        <p14:creationId xmlns:p14="http://schemas.microsoft.com/office/powerpoint/2010/main" val="17003621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такое  «Здоровье?»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Здоровье – это нормальная функция организма на всех уровнях его организации.</a:t>
            </a:r>
          </a:p>
          <a:p>
            <a:pPr lvl="0"/>
            <a:r>
              <a:rPr lang="ru-RU" dirty="0" smtClean="0"/>
              <a:t>Здоровье – это динамическое равновесие организма и его функций с окружающей средой.</a:t>
            </a:r>
          </a:p>
          <a:p>
            <a:pPr lvl="0"/>
            <a:r>
              <a:rPr lang="ru-RU" dirty="0" smtClean="0"/>
              <a:t>Здоровье – это способность организма приспосабливаться к постоянно меняющимся условиям существования в окружающей среде, способность поддерживать постоянство внутренней среды организма, обеспечивая нормальную и разностороннюю жизнедеятельность, сохранение живого начала в организме.</a:t>
            </a:r>
          </a:p>
          <a:p>
            <a:pPr lvl="0"/>
            <a:r>
              <a:rPr lang="ru-RU" dirty="0" smtClean="0"/>
              <a:t>Здоровье – это отсутствие болезни, болезненных состояний, болезненных изменений.</a:t>
            </a:r>
          </a:p>
          <a:p>
            <a:pPr lvl="0"/>
            <a:r>
              <a:rPr lang="ru-RU" dirty="0" smtClean="0"/>
              <a:t>Здоровье – это способность к полноценному выполнению основных социальных функций.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Здоровье – это полное физическое, духовное, умственное и социальное благополучие.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IMG_6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E:\IMG_6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E:\IMG_6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381375"/>
            <a:ext cx="46339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0702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Рекомендуемая продолжительность ежедневных прогулок составляет 3 - 4 часа. Продолжительность прогулки определяется дошкольной образовательной организацией в зависимости от климатических условий. При температуре воздуха ниже минус 15 °C и скорости ветра более 7 м/с продолжительность прогулки рекомендуется сокращать.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r>
              <a:rPr lang="ru-RU" sz="3100" dirty="0" smtClean="0"/>
              <a:t>Требования к организации физического воспитания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Рекомендуется использовать формы двигательной деятельности: </a:t>
            </a:r>
          </a:p>
          <a:p>
            <a:r>
              <a:rPr lang="ru-RU" dirty="0" smtClean="0"/>
              <a:t>утреннюю гимнастику, </a:t>
            </a:r>
          </a:p>
          <a:p>
            <a:r>
              <a:rPr lang="ru-RU" dirty="0" smtClean="0"/>
              <a:t>занятия физической культурой в помещении и на воздухе, </a:t>
            </a:r>
          </a:p>
          <a:p>
            <a:r>
              <a:rPr lang="ru-RU" dirty="0" smtClean="0"/>
              <a:t>физкультурные минутки, </a:t>
            </a:r>
          </a:p>
          <a:p>
            <a:r>
              <a:rPr lang="ru-RU" dirty="0" smtClean="0"/>
              <a:t>подвижные игры, спортивные упражнения, </a:t>
            </a:r>
          </a:p>
          <a:p>
            <a:r>
              <a:rPr lang="ru-RU" dirty="0" smtClean="0"/>
              <a:t>ритмическую гимнастику, занятия на тренажерах, плавание 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Занятия по физическому развитию основной образовательной программы для детей в возрасте от 3 до 7 лет организуются не менее 3 раз в неделю. Длительность занятий по физическому развитию зависит от возраста детей и составляет:</a:t>
            </a:r>
          </a:p>
          <a:p>
            <a:r>
              <a:rPr lang="ru-RU" dirty="0" smtClean="0"/>
              <a:t>- в младшей группе - 15 мин.,</a:t>
            </a:r>
          </a:p>
          <a:p>
            <a:r>
              <a:rPr lang="ru-RU" dirty="0" smtClean="0"/>
              <a:t>- в средней группе - 20 мин.,</a:t>
            </a:r>
          </a:p>
          <a:p>
            <a:r>
              <a:rPr lang="ru-RU" dirty="0" smtClean="0"/>
              <a:t>- в старшей группе - 25 мин.,</a:t>
            </a:r>
          </a:p>
          <a:p>
            <a:r>
              <a:rPr lang="ru-RU" dirty="0" smtClean="0"/>
              <a:t>- в подготовительной группе - 30 мин.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продолжительность суточного сна для детей дошкольного возраста 12 - 12,5 часа, из которых 2 - 2,5 часа отводится на дневной сон. </a:t>
            </a:r>
          </a:p>
          <a:p>
            <a:r>
              <a:rPr lang="ru-RU" dirty="0" smtClean="0"/>
              <a:t>Перед сном не рекомендуется проведение подвижных эмоциональных игр, закаливающих процедур. </a:t>
            </a:r>
          </a:p>
          <a:p>
            <a:r>
              <a:rPr lang="ru-RU" dirty="0" smtClean="0"/>
              <a:t>Во время сна детей присутствие воспитателя (или его помощника) в спальне обязательно.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При проведении занятий детей с использованием компьютерной техники организация и режим занятий должны соответствовать требованиям к персональным электронно-вычислительным машинам и организации работы.</a:t>
            </a:r>
          </a:p>
          <a:p>
            <a:r>
              <a:rPr lang="ru-RU" dirty="0" smtClean="0"/>
              <a:t>В дошкольных образовательных учреждениях (ДОУ) рекомендуемая непрерывная продолжительность работы с ПЭВМ на развивающих игровых занятиях для детей 5 лет не должна превышать 10 мин, для детей 6 лет - 15 мин.</a:t>
            </a:r>
          </a:p>
          <a:p>
            <a:r>
              <a:rPr lang="ru-RU" dirty="0" smtClean="0"/>
              <a:t>Игровые занятия с использованием ПЭВМ в ДОУ рекомендуется проводить не более одного в течение дня и не чаще трех раз в неделю в дни наиболее высокой работоспособности детей: во вторник, в среду и в четверг. После занятия с детьми проводят гимнастику для глаз.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89120"/>
          </a:xfrm>
        </p:spPr>
        <p:txBody>
          <a:bodyPr/>
          <a:lstStyle/>
          <a:p>
            <a:pPr algn="ctr"/>
            <a:r>
              <a:rPr lang="ru-RU" b="1" dirty="0" smtClean="0"/>
              <a:t>Комплексы упражнений для глаз</a:t>
            </a:r>
          </a:p>
          <a:p>
            <a:r>
              <a:rPr lang="ru-RU" dirty="0" smtClean="0"/>
              <a:t>Упражнения выполняются сидя или стоя, отвернувшись от экрана при ритмичном дыхании, с максимальной амплитудой движения глаз.</a:t>
            </a:r>
          </a:p>
          <a:p>
            <a:r>
              <a:rPr lang="ru-RU" dirty="0" smtClean="0"/>
              <a:t>3 варианта упражнений для глаз.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1. Голову держать прямо. Поморгать, не напрягая глазные мышцы, насчет 10 - 15.</a:t>
            </a:r>
          </a:p>
          <a:p>
            <a:pPr algn="just"/>
            <a:r>
              <a:rPr lang="ru-RU" dirty="0" smtClean="0"/>
              <a:t>2. Не поворачивая головы (голова прямо) с закрытыми глазами, посмотреть направо на счет 1 - 4, затем налево на счет 1 - 4 и прямо на счет 1 - 6. Поднять глаза вверх на счет 1 - 4, опустить вниз на счет 1 - 4 и перевести взгляд прямо на счет 1 - 6. Повторить 4 - 5 раз.</a:t>
            </a:r>
          </a:p>
          <a:p>
            <a:pPr algn="just"/>
            <a:r>
              <a:rPr lang="ru-RU" dirty="0" smtClean="0"/>
              <a:t>3. Посмотреть на указательный палец, удаленный от глаз на расстояние 25 - 30 см, на счет 1 - 4, потом перевести взор вдаль на счет 1 - 6. Повторить 4 - 5 раз.</a:t>
            </a:r>
          </a:p>
          <a:p>
            <a:pPr algn="just"/>
            <a:r>
              <a:rPr lang="ru-RU" dirty="0" smtClean="0"/>
              <a:t>4. В среднем темпе проделать 3 - 4 круговых движения в правую сторону, столько же в левую сторону и, расслабив глазные мышцы, посмотреть вдаль на счет      1 - 6. Повторить 1 - 2 раза.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14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Федеральный закон Российской Федерации от 29 декабря 2012 г. N 273-ФЗ</a:t>
            </a:r>
            <a:br>
              <a:rPr lang="ru-RU" sz="2000" dirty="0" smtClean="0"/>
            </a:br>
            <a:r>
              <a:rPr lang="ru-RU" sz="2000" dirty="0" smtClean="0"/>
              <a:t>"Об образовании в Российской Федерации"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Статья 64. Дошкольное образование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1.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</a:t>
            </a:r>
            <a:r>
              <a:rPr lang="ru-RU" b="1" dirty="0" smtClean="0"/>
              <a:t>сохранение и укрепление здоровья детей дошкольного возраста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9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Будьте добрыми, если захотите,</a:t>
            </a:r>
          </a:p>
          <a:p>
            <a:pPr>
              <a:buNone/>
            </a:pPr>
            <a:r>
              <a:rPr lang="ru-RU" sz="3200" b="1" dirty="0" smtClean="0"/>
              <a:t>Будьте мудрыми, если сможете,</a:t>
            </a:r>
          </a:p>
          <a:p>
            <a:pPr>
              <a:buNone/>
            </a:pPr>
            <a:r>
              <a:rPr lang="ru-RU" sz="3200" b="1" dirty="0" smtClean="0"/>
              <a:t>Но здоровыми вы </a:t>
            </a:r>
          </a:p>
          <a:p>
            <a:pPr>
              <a:buNone/>
            </a:pPr>
            <a:r>
              <a:rPr lang="ru-RU" sz="3200" b="1" dirty="0" smtClean="0"/>
              <a:t>должны быть всегда!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                                                 Конфуций</a:t>
            </a:r>
            <a:endParaRPr lang="ru-RU" sz="32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rpp.nashaucheba.ru/pars_docs/refs/40/39768/img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019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Статья 41. ФЗ-273 «Об образовании»  Охрана здоровья обучающихся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r>
              <a:rPr lang="ru-RU" sz="1600" dirty="0" smtClean="0"/>
              <a:t>1) оказание первичной медико-санитарной помощи в порядке, установленном законодательством в сфере охраны здоровья;</a:t>
            </a:r>
          </a:p>
          <a:p>
            <a:r>
              <a:rPr lang="ru-RU" sz="1600" dirty="0" smtClean="0"/>
              <a:t>2) организацию питания обучающихся;</a:t>
            </a:r>
          </a:p>
          <a:p>
            <a:r>
              <a:rPr lang="ru-RU" sz="1600" dirty="0" smtClean="0"/>
              <a:t>3) </a:t>
            </a:r>
            <a:r>
              <a:rPr lang="ru-RU" sz="1600" dirty="0" smtClean="0">
                <a:solidFill>
                  <a:srgbClr val="FF0000"/>
                </a:solidFill>
              </a:rPr>
              <a:t>определение оптимальной учебной</a:t>
            </a:r>
            <a:r>
              <a:rPr lang="ru-RU" sz="1600" dirty="0" smtClean="0"/>
              <a:t>,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нагрузки</a:t>
            </a:r>
            <a:r>
              <a:rPr lang="ru-RU" sz="1600" dirty="0" smtClean="0"/>
              <a:t>, режима учебных занятий и продолжительности каникул;</a:t>
            </a:r>
          </a:p>
          <a:p>
            <a:r>
              <a:rPr lang="ru-RU" sz="1600" dirty="0" smtClean="0"/>
              <a:t>4</a:t>
            </a:r>
            <a:r>
              <a:rPr lang="ru-RU" sz="1600" u="sng" dirty="0" smtClean="0">
                <a:solidFill>
                  <a:srgbClr val="FF0000"/>
                </a:solidFill>
              </a:rPr>
              <a:t>) пропаганду и обучение навыкам здорового образа жизни</a:t>
            </a:r>
            <a:r>
              <a:rPr lang="ru-RU" sz="1600" dirty="0" smtClean="0"/>
              <a:t>, требованиям охраны труда;</a:t>
            </a:r>
          </a:p>
          <a:p>
            <a:r>
              <a:rPr lang="ru-RU" sz="1600" dirty="0" smtClean="0"/>
              <a:t>5) </a:t>
            </a:r>
            <a:r>
              <a:rPr lang="ru-RU" sz="1600" dirty="0" smtClean="0">
                <a:solidFill>
                  <a:srgbClr val="FF0000"/>
                </a:solidFill>
              </a:rPr>
              <a:t>организацию и создание условий для профилактики заболеваний и оздоровления обучающихся, для занятия ими физической культурой и спортом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6) прохождение обучающимися в соответствии с законодательством Российской Федерации периодических медицинских осмотров и диспансеризации;</a:t>
            </a:r>
          </a:p>
          <a:p>
            <a:r>
              <a:rPr lang="ru-RU" sz="1600" dirty="0" smtClean="0"/>
              <a:t>7) профилактику и запрещение курения, употребления алкогольных, слабоалкогольных напитков, пива, наркотических средств и психотропных веществ, их </a:t>
            </a:r>
            <a:r>
              <a:rPr lang="ru-RU" sz="1600" dirty="0" err="1" smtClean="0"/>
              <a:t>прекурсоров</a:t>
            </a:r>
            <a:r>
              <a:rPr lang="ru-RU" sz="1600" dirty="0" smtClean="0"/>
              <a:t> и аналогов и других одурманивающих веществ;</a:t>
            </a:r>
          </a:p>
          <a:p>
            <a:r>
              <a:rPr lang="ru-RU" sz="1600" dirty="0" smtClean="0"/>
              <a:t>8) </a:t>
            </a:r>
            <a:r>
              <a:rPr lang="ru-RU" sz="1600" dirty="0" smtClean="0">
                <a:solidFill>
                  <a:srgbClr val="FF0000"/>
                </a:solidFill>
              </a:rPr>
              <a:t>обеспечение безопасности обучающихся во время пребывания в организации</a:t>
            </a:r>
            <a:r>
              <a:rPr lang="ru-RU" sz="1600" dirty="0" smtClean="0"/>
              <a:t>, осуществляющей образовательную деятельность;</a:t>
            </a:r>
          </a:p>
          <a:p>
            <a:r>
              <a:rPr lang="ru-RU" sz="1600" dirty="0" smtClean="0"/>
              <a:t>9) профилактику несчастных случаев с обучающимися во время пребывания в организации, осуществляющей образовательную деятельность;</a:t>
            </a:r>
          </a:p>
          <a:p>
            <a:r>
              <a:rPr lang="ru-RU" sz="1600" dirty="0" smtClean="0"/>
              <a:t>10) проведение санитарно-противоэпидемических и профилактических мероприятий.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Причины ухудшения здоровья детей в нашей стране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0218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/>
              <a:t>Обстановка в ДОУ</a:t>
            </a:r>
          </a:p>
          <a:p>
            <a:r>
              <a:rPr lang="ru-RU" sz="3300" dirty="0" smtClean="0"/>
              <a:t>• Освещенность;</a:t>
            </a:r>
          </a:p>
          <a:p>
            <a:r>
              <a:rPr lang="ru-RU" sz="3300" dirty="0" smtClean="0"/>
              <a:t>• Шум;</a:t>
            </a:r>
          </a:p>
          <a:p>
            <a:r>
              <a:rPr lang="ru-RU" sz="3300" dirty="0" smtClean="0"/>
              <a:t>• Воздушная среда;</a:t>
            </a:r>
          </a:p>
          <a:p>
            <a:r>
              <a:rPr lang="ru-RU" sz="3300" dirty="0" smtClean="0"/>
              <a:t>• Размер помещения;</a:t>
            </a:r>
          </a:p>
          <a:p>
            <a:r>
              <a:rPr lang="ru-RU" sz="3300" dirty="0" smtClean="0"/>
              <a:t>• Дизайн помещения и оборудования;</a:t>
            </a:r>
          </a:p>
          <a:p>
            <a:r>
              <a:rPr lang="ru-RU" sz="3300" dirty="0" smtClean="0"/>
              <a:t>• Материалы, из которых изготовлена мебель и оборудование;</a:t>
            </a:r>
          </a:p>
          <a:p>
            <a:r>
              <a:rPr lang="ru-RU" sz="3300" dirty="0" smtClean="0"/>
              <a:t>• Размеры мебели;</a:t>
            </a:r>
          </a:p>
          <a:p>
            <a:r>
              <a:rPr lang="ru-RU" sz="3300" dirty="0" smtClean="0"/>
              <a:t>• Полноценное и здоровое питание;</a:t>
            </a:r>
          </a:p>
          <a:p>
            <a:r>
              <a:rPr lang="ru-RU" sz="3300" dirty="0" smtClean="0"/>
              <a:t>• Качество воды;</a:t>
            </a:r>
          </a:p>
          <a:p>
            <a:r>
              <a:rPr lang="ru-RU" sz="3300" dirty="0" smtClean="0"/>
              <a:t>• Санитарное состояние прилегающей территории;</a:t>
            </a:r>
          </a:p>
          <a:p>
            <a:r>
              <a:rPr lang="ru-RU" sz="3300" dirty="0" smtClean="0"/>
              <a:t>• Состояние сантехники.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038600" cy="56886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Экология вне ДОУ</a:t>
            </a:r>
          </a:p>
          <a:p>
            <a:r>
              <a:rPr lang="ru-RU" sz="3800" dirty="0" smtClean="0"/>
              <a:t>• Состояние воздуха</a:t>
            </a:r>
          </a:p>
          <a:p>
            <a:r>
              <a:rPr lang="ru-RU" sz="3800" dirty="0" smtClean="0"/>
              <a:t>• Состояние воды</a:t>
            </a:r>
          </a:p>
          <a:p>
            <a:r>
              <a:rPr lang="ru-RU" sz="3800" dirty="0" smtClean="0"/>
              <a:t>• Продукты</a:t>
            </a:r>
          </a:p>
          <a:p>
            <a:r>
              <a:rPr lang="ru-RU" sz="3800" dirty="0" smtClean="0"/>
              <a:t>• Загрязнение лесов и лесопарковой зоны</a:t>
            </a:r>
          </a:p>
          <a:p>
            <a:r>
              <a:rPr lang="ru-RU" sz="3800" dirty="0" smtClean="0"/>
              <a:t>• Различные виды излучений (радио и электромагнитное и т. п.)</a:t>
            </a:r>
          </a:p>
          <a:p>
            <a:r>
              <a:rPr lang="ru-RU" sz="3800" dirty="0" smtClean="0"/>
              <a:t>• «эмоциональная» загрязненность (агрессия, насилие)</a:t>
            </a:r>
          </a:p>
          <a:p>
            <a:r>
              <a:rPr lang="ru-RU" sz="3800" dirty="0" smtClean="0"/>
              <a:t>-снижение физической активности (гиподинамия)</a:t>
            </a:r>
          </a:p>
          <a:p>
            <a:r>
              <a:rPr lang="ru-RU" sz="3800" dirty="0" smtClean="0"/>
              <a:t>- постнатальные и </a:t>
            </a:r>
            <a:r>
              <a:rPr lang="ru-RU" sz="3800" dirty="0" err="1" smtClean="0"/>
              <a:t>натальные</a:t>
            </a:r>
            <a:r>
              <a:rPr lang="ru-RU" sz="3800" dirty="0" smtClean="0"/>
              <a:t> негативные воздействия (токсикозы, родовые травмы и т. п.)</a:t>
            </a:r>
          </a:p>
          <a:p>
            <a:r>
              <a:rPr lang="ru-RU" sz="3800" dirty="0" smtClean="0"/>
              <a:t>-курение и алкоголизм родителей</a:t>
            </a:r>
          </a:p>
          <a:p>
            <a:r>
              <a:rPr lang="ru-RU" sz="3800" dirty="0" smtClean="0"/>
              <a:t>-неблагополучный моральный климат в семье</a:t>
            </a:r>
          </a:p>
          <a:p>
            <a:r>
              <a:rPr lang="ru-RU" sz="3800" dirty="0" smtClean="0"/>
              <a:t>-неправильное воспитание и п.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2658"/>
            <a:ext cx="6264696" cy="65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435" y="4214813"/>
            <a:ext cx="7766339" cy="7937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err="1" smtClean="0">
                <a:solidFill>
                  <a:srgbClr val="FFC000"/>
                </a:solidFill>
                <a:latin typeface="Comic Sans MS" pitchFamily="66" charset="0"/>
              </a:rPr>
              <a:t>Валеологическое</a:t>
            </a:r>
            <a:r>
              <a:rPr lang="ru-RU" sz="3600" i="1" dirty="0" smtClean="0">
                <a:solidFill>
                  <a:srgbClr val="FFC000"/>
                </a:solidFill>
                <a:latin typeface="Comic Sans MS" pitchFamily="66" charset="0"/>
              </a:rPr>
              <a:t> образование: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57750"/>
            <a:ext cx="9144000" cy="180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zh-CN" sz="2000" b="1" dirty="0" smtClean="0">
                <a:solidFill>
                  <a:srgbClr val="A50021"/>
                </a:solidFill>
              </a:rPr>
              <a:t>   </a:t>
            </a:r>
            <a:r>
              <a:rPr lang="ru-RU" altLang="zh-CN" sz="2000" b="1" dirty="0" smtClean="0">
                <a:solidFill>
                  <a:srgbClr val="FF6600"/>
                </a:solidFill>
              </a:rPr>
              <a:t> </a:t>
            </a:r>
            <a:r>
              <a:rPr lang="ru-RU" altLang="zh-CN" sz="2000" i="1" dirty="0" smtClean="0">
                <a:solidFill>
                  <a:srgbClr val="92D050"/>
                </a:solidFill>
              </a:rPr>
              <a:t>целенаправленный процесс воспитания и обучения детей дошкольного возраста способам укрепления и сохранения своего здоровья, формирования </a:t>
            </a:r>
            <a:r>
              <a:rPr lang="ru-RU" altLang="zh-CN" sz="2000" i="1" dirty="0" err="1" smtClean="0">
                <a:solidFill>
                  <a:srgbClr val="92D050"/>
                </a:solidFill>
              </a:rPr>
              <a:t>валеологического</a:t>
            </a:r>
            <a:r>
              <a:rPr lang="ru-RU" altLang="zh-CN" sz="2000" i="1" dirty="0" smtClean="0">
                <a:solidFill>
                  <a:srgbClr val="92D050"/>
                </a:solidFill>
              </a:rPr>
              <a:t> сознания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zh-CN" sz="2000" i="1" dirty="0" smtClean="0">
                <a:solidFill>
                  <a:srgbClr val="92D050"/>
                </a:solidFill>
              </a:rPr>
              <a:t>   (я могу и хочу быть здоровым), а также культуры здоровья личности и общества.</a:t>
            </a:r>
            <a:endParaRPr lang="ru-RU" sz="2000" i="1" dirty="0" smtClean="0">
              <a:solidFill>
                <a:srgbClr val="92D050"/>
              </a:solidFill>
            </a:endParaRPr>
          </a:p>
        </p:txBody>
      </p:sp>
      <p:pic>
        <p:nvPicPr>
          <p:cNvPr id="5124" name="Picture 5" descr="E:\IMG_6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5929312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306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родителей: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r>
              <a:rPr lang="ru-RU" sz="3900" b="1" i="1" dirty="0" smtClean="0"/>
              <a:t>Здоровье вашего ребенка</a:t>
            </a:r>
            <a:endParaRPr lang="ru-RU" sz="3900" b="1" i="1" dirty="0"/>
          </a:p>
        </p:txBody>
      </p:sp>
      <p:pic>
        <p:nvPicPr>
          <p:cNvPr id="5" name="Рисунок 4" descr="DSC_15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21" r="10021"/>
          <a:stretch>
            <a:fillRect/>
          </a:stretch>
        </p:blipFill>
        <p:spPr>
          <a:xfrm rot="420000">
            <a:off x="3566768" y="1248352"/>
            <a:ext cx="4629032" cy="3875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8464466"/>
              </p:ext>
            </p:extLst>
          </p:nvPr>
        </p:nvGraphicFramePr>
        <p:xfrm>
          <a:off x="395536" y="332656"/>
          <a:ext cx="4100264" cy="602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5911218"/>
              </p:ext>
            </p:extLst>
          </p:nvPr>
        </p:nvGraphicFramePr>
        <p:xfrm>
          <a:off x="4648200" y="549275"/>
          <a:ext cx="4038600" cy="580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1383</Words>
  <Application>Microsoft Office PowerPoint</Application>
  <PresentationFormat>Экран (4:3)</PresentationFormat>
  <Paragraphs>148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Arial</vt:lpstr>
      <vt:lpstr>Calibri</vt:lpstr>
      <vt:lpstr>Comic Sans MS</vt:lpstr>
      <vt:lpstr>Constantia</vt:lpstr>
      <vt:lpstr>Verdana</vt:lpstr>
      <vt:lpstr>Wingdings</vt:lpstr>
      <vt:lpstr>Wingdings 2</vt:lpstr>
      <vt:lpstr>Поток</vt:lpstr>
      <vt:lpstr>Глобус</vt:lpstr>
      <vt:lpstr>1_Глобус</vt:lpstr>
      <vt:lpstr>2_Глобус</vt:lpstr>
      <vt:lpstr>3_Глобус</vt:lpstr>
      <vt:lpstr>4_Глобус</vt:lpstr>
      <vt:lpstr>5_Глобус</vt:lpstr>
      <vt:lpstr>6_Глобус</vt:lpstr>
      <vt:lpstr>Презентация PowerPoint</vt:lpstr>
      <vt:lpstr>Что такое  «Здоровье?»</vt:lpstr>
      <vt:lpstr>Федеральный закон Российской Федерации от 29 декабря 2012 г. N 273-ФЗ "Об образовании в Российской Федерации" </vt:lpstr>
      <vt:lpstr>Статья 41. ФЗ-273 «Об образовании»  Охрана здоровья обучающихся </vt:lpstr>
      <vt:lpstr>Причины ухудшения здоровья детей в нашей стране. </vt:lpstr>
      <vt:lpstr>Презентация PowerPoint</vt:lpstr>
      <vt:lpstr>Валеологическое образование:</vt:lpstr>
      <vt:lpstr>Анкетирование родителей:</vt:lpstr>
      <vt:lpstr>Презентация PowerPoint</vt:lpstr>
      <vt:lpstr>Причины болезни  </vt:lpstr>
      <vt:lpstr>Презентация PowerPoint</vt:lpstr>
      <vt:lpstr>Какие закаливающие процедуры наиболее применимы для вашего ребенка</vt:lpstr>
      <vt:lpstr>Презентация PowerPoint</vt:lpstr>
      <vt:lpstr>Один из важнейших факторов сохранения и укрепления здоровья детей – это поддержание оптимального двигательного режима в ДОУ.   Что входит в понятие оптимального двигательного режима? </vt:lpstr>
      <vt:lpstr>         Один из важнейших факторов сохранения и укрепления здоровья детей – это поддержание оптимального двигательного режима в ДОУ.</vt:lpstr>
      <vt:lpstr>Использование здоровьесберегающих технологиий</vt:lpstr>
      <vt:lpstr>КОРРИГИРУЮЩИЕ ТЕХНОЛОГИИ</vt:lpstr>
      <vt:lpstr>Использование игр в  коррекции поведения дошкольников</vt:lpstr>
      <vt:lpstr>Презентация PowerPoint</vt:lpstr>
      <vt:lpstr>Презентация PowerPoint</vt:lpstr>
      <vt:lpstr>Презентация PowerPoint</vt:lpstr>
      <vt:lpstr>. Требования к организации физического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КАЗЛЫ</cp:lastModifiedBy>
  <cp:revision>29</cp:revision>
  <dcterms:created xsi:type="dcterms:W3CDTF">2013-12-02T11:06:15Z</dcterms:created>
  <dcterms:modified xsi:type="dcterms:W3CDTF">2018-10-10T11:43:55Z</dcterms:modified>
</cp:coreProperties>
</file>